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57"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51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48B2941-CF7E-4D7B-87F0-467A853B4A76}" type="datetimeFigureOut">
              <a:rPr lang="en-GB" smtClean="0"/>
              <a:pPr/>
              <a:t>18/09/2016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0A9126-0578-4404-AD8C-59CBE7F794F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48B2941-CF7E-4D7B-87F0-467A853B4A76}" type="datetimeFigureOut">
              <a:rPr lang="en-GB" smtClean="0"/>
              <a:pPr/>
              <a:t>18/09/2016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0A9126-0578-4404-AD8C-59CBE7F794F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48B2941-CF7E-4D7B-87F0-467A853B4A76}" type="datetimeFigureOut">
              <a:rPr lang="en-GB" smtClean="0"/>
              <a:pPr/>
              <a:t>18/09/2016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0A9126-0578-4404-AD8C-59CBE7F794F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48B2941-CF7E-4D7B-87F0-467A853B4A76}" type="datetimeFigureOut">
              <a:rPr lang="en-GB" smtClean="0"/>
              <a:pPr/>
              <a:t>18/09/2016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0A9126-0578-4404-AD8C-59CBE7F794F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8B2941-CF7E-4D7B-87F0-467A853B4A76}" type="datetimeFigureOut">
              <a:rPr lang="en-GB" smtClean="0"/>
              <a:pPr/>
              <a:t>18/09/2016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0A9126-0578-4404-AD8C-59CBE7F794FD}"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48B2941-CF7E-4D7B-87F0-467A853B4A76}" type="datetimeFigureOut">
              <a:rPr lang="en-GB" smtClean="0"/>
              <a:pPr/>
              <a:t>18/09/2016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0A9126-0578-4404-AD8C-59CBE7F794F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48B2941-CF7E-4D7B-87F0-467A853B4A76}" type="datetimeFigureOut">
              <a:rPr lang="en-GB" smtClean="0"/>
              <a:pPr/>
              <a:t>18/09/2016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B0A9126-0578-4404-AD8C-59CBE7F794F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48B2941-CF7E-4D7B-87F0-467A853B4A76}" type="datetimeFigureOut">
              <a:rPr lang="en-GB" smtClean="0"/>
              <a:pPr/>
              <a:t>18/09/2016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B0A9126-0578-4404-AD8C-59CBE7F794F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8B2941-CF7E-4D7B-87F0-467A853B4A76}" type="datetimeFigureOut">
              <a:rPr lang="en-GB" smtClean="0"/>
              <a:pPr/>
              <a:t>18/09/2016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B0A9126-0578-4404-AD8C-59CBE7F794F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8B2941-CF7E-4D7B-87F0-467A853B4A76}" type="datetimeFigureOut">
              <a:rPr lang="en-GB" smtClean="0"/>
              <a:pPr/>
              <a:t>18/09/2016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0A9126-0578-4404-AD8C-59CBE7F794F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8B2941-CF7E-4D7B-87F0-467A853B4A76}" type="datetimeFigureOut">
              <a:rPr lang="en-GB" smtClean="0"/>
              <a:pPr/>
              <a:t>18/09/2016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0A9126-0578-4404-AD8C-59CBE7F794F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8B2941-CF7E-4D7B-87F0-467A853B4A76}" type="datetimeFigureOut">
              <a:rPr lang="en-GB" smtClean="0"/>
              <a:pPr/>
              <a:t>18/09/2016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0A9126-0578-4404-AD8C-59CBE7F794F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476672"/>
            <a:ext cx="7772400" cy="1470025"/>
          </a:xfrm>
        </p:spPr>
        <p:txBody>
          <a:bodyPr>
            <a:normAutofit/>
          </a:bodyPr>
          <a:lstStyle/>
          <a:p>
            <a:r>
              <a:rPr lang="en-GB" sz="6600" b="1" dirty="0" smtClean="0">
                <a:solidFill>
                  <a:srgbClr val="FF0000"/>
                </a:solidFill>
                <a:latin typeface="Comic Sans MS" pitchFamily="66" charset="0"/>
              </a:rPr>
              <a:t>Introduction</a:t>
            </a:r>
            <a:endParaRPr lang="en-GB" sz="6600" b="1" dirty="0">
              <a:solidFill>
                <a:srgbClr val="FF0000"/>
              </a:solidFill>
              <a:latin typeface="Comic Sans MS" pitchFamily="66" charset="0"/>
            </a:endParaRPr>
          </a:p>
        </p:txBody>
      </p:sp>
      <p:sp>
        <p:nvSpPr>
          <p:cNvPr id="3" name="Subtitle 2"/>
          <p:cNvSpPr>
            <a:spLocks noGrp="1"/>
          </p:cNvSpPr>
          <p:nvPr>
            <p:ph type="subTitle" idx="1"/>
          </p:nvPr>
        </p:nvSpPr>
        <p:spPr>
          <a:xfrm>
            <a:off x="683568" y="1988840"/>
            <a:ext cx="7776864" cy="3024336"/>
          </a:xfrm>
        </p:spPr>
        <p:txBody>
          <a:bodyPr>
            <a:normAutofit fontScale="77500" lnSpcReduction="20000"/>
          </a:bodyPr>
          <a:lstStyle/>
          <a:p>
            <a:r>
              <a:rPr lang="en-GB" sz="4000" b="1" u="sng" dirty="0" smtClean="0">
                <a:solidFill>
                  <a:schemeClr val="tx1"/>
                </a:solidFill>
                <a:latin typeface="Comic Sans MS" pitchFamily="66" charset="0"/>
              </a:rPr>
              <a:t>Key Message</a:t>
            </a:r>
          </a:p>
          <a:p>
            <a:endParaRPr lang="en-GB" sz="1700" b="1" u="sng" dirty="0" smtClean="0">
              <a:solidFill>
                <a:schemeClr val="tx1"/>
              </a:solidFill>
              <a:latin typeface="Comic Sans MS" pitchFamily="66" charset="0"/>
            </a:endParaRPr>
          </a:p>
          <a:p>
            <a:r>
              <a:rPr lang="en-GB" sz="4000" dirty="0" smtClean="0">
                <a:solidFill>
                  <a:schemeClr val="tx1"/>
                </a:solidFill>
                <a:latin typeface="Comic Sans MS" pitchFamily="66" charset="0"/>
              </a:rPr>
              <a:t>This involves; listening, taking turns, understanding and talking</a:t>
            </a:r>
          </a:p>
          <a:p>
            <a:endParaRPr lang="en-GB" sz="4000" dirty="0">
              <a:solidFill>
                <a:schemeClr val="tx1"/>
              </a:solidFill>
              <a:latin typeface="Comic Sans MS" pitchFamily="66" charset="0"/>
            </a:endParaRPr>
          </a:p>
          <a:p>
            <a:r>
              <a:rPr lang="en-GB" sz="4000" dirty="0" smtClean="0">
                <a:solidFill>
                  <a:schemeClr val="tx1"/>
                </a:solidFill>
                <a:latin typeface="Comic Sans MS" pitchFamily="66" charset="0"/>
              </a:rPr>
              <a:t>Most of all it is about interacting and having fun.</a:t>
            </a:r>
          </a:p>
          <a:p>
            <a:endParaRPr lang="en-GB" sz="4000" dirty="0">
              <a:solidFill>
                <a:schemeClr val="tx1"/>
              </a:solidFill>
              <a:latin typeface="Comic Sans MS" pitchFamily="66" charset="0"/>
            </a:endParaRPr>
          </a:p>
        </p:txBody>
      </p:sp>
      <p:sp>
        <p:nvSpPr>
          <p:cNvPr id="1026" name="AutoShape 2" descr="Image result for images children playing with parent on telephon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28" name="AutoShape 4" descr="Image result for images children talking to adult"/>
          <p:cNvSpPr>
            <a:spLocks noChangeAspect="1" noChangeArrowheads="1"/>
          </p:cNvSpPr>
          <p:nvPr/>
        </p:nvSpPr>
        <p:spPr bwMode="auto">
          <a:xfrm>
            <a:off x="155575" y="-1058863"/>
            <a:ext cx="3333750" cy="2219326"/>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6" name="Picture 5" descr="http://images.parenting.mdpcdn.com/sites/parenting.com/files/styles/story_detail_enlarge/public/1100_9_things_you_shouldnt_say_to_your_child.jpg?itok=I1vwAb7T"/>
          <p:cNvPicPr/>
          <p:nvPr/>
        </p:nvPicPr>
        <p:blipFill>
          <a:blip r:embed="rId2" cstate="print"/>
          <a:srcRect/>
          <a:stretch>
            <a:fillRect/>
          </a:stretch>
        </p:blipFill>
        <p:spPr bwMode="auto">
          <a:xfrm>
            <a:off x="3419872" y="4941168"/>
            <a:ext cx="3059720" cy="165618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88640"/>
            <a:ext cx="7772400" cy="1470025"/>
          </a:xfrm>
        </p:spPr>
        <p:txBody>
          <a:bodyPr>
            <a:normAutofit fontScale="90000"/>
          </a:bodyPr>
          <a:lstStyle/>
          <a:p>
            <a:r>
              <a:rPr lang="en-GB" sz="6600" b="1" dirty="0" smtClean="0">
                <a:solidFill>
                  <a:srgbClr val="FF0000"/>
                </a:solidFill>
                <a:latin typeface="Comic Sans MS" pitchFamily="66" charset="0"/>
              </a:rPr>
              <a:t/>
            </a:r>
            <a:br>
              <a:rPr lang="en-GB" sz="6600" b="1" dirty="0" smtClean="0">
                <a:solidFill>
                  <a:srgbClr val="FF0000"/>
                </a:solidFill>
                <a:latin typeface="Comic Sans MS" pitchFamily="66" charset="0"/>
              </a:rPr>
            </a:br>
            <a:r>
              <a:rPr lang="en-GB" sz="6600" b="1" dirty="0">
                <a:solidFill>
                  <a:srgbClr val="FF0000"/>
                </a:solidFill>
                <a:latin typeface="Comic Sans MS" pitchFamily="66" charset="0"/>
              </a:rPr>
              <a:t/>
            </a:r>
            <a:br>
              <a:rPr lang="en-GB" sz="6600" b="1" dirty="0">
                <a:solidFill>
                  <a:srgbClr val="FF0000"/>
                </a:solidFill>
                <a:latin typeface="Comic Sans MS" pitchFamily="66" charset="0"/>
              </a:rPr>
            </a:br>
            <a:r>
              <a:rPr lang="en-GB" sz="6600" b="1" dirty="0" smtClean="0">
                <a:solidFill>
                  <a:srgbClr val="FF0000"/>
                </a:solidFill>
                <a:latin typeface="Comic Sans MS" pitchFamily="66" charset="0"/>
              </a:rPr>
              <a:t>Hello</a:t>
            </a:r>
            <a:br>
              <a:rPr lang="en-GB" sz="6600" b="1" dirty="0" smtClean="0">
                <a:solidFill>
                  <a:srgbClr val="FF0000"/>
                </a:solidFill>
                <a:latin typeface="Comic Sans MS" pitchFamily="66" charset="0"/>
              </a:rPr>
            </a:br>
            <a:r>
              <a:rPr lang="en-GB" sz="6600" b="1" dirty="0">
                <a:solidFill>
                  <a:srgbClr val="FF0000"/>
                </a:solidFill>
                <a:latin typeface="Comic Sans MS" pitchFamily="66" charset="0"/>
              </a:rPr>
              <a:t/>
            </a:r>
            <a:br>
              <a:rPr lang="en-GB" sz="6600" b="1" dirty="0">
                <a:solidFill>
                  <a:srgbClr val="FF0000"/>
                </a:solidFill>
                <a:latin typeface="Comic Sans MS" pitchFamily="66" charset="0"/>
              </a:rPr>
            </a:br>
            <a:endParaRPr lang="en-GB" sz="6600" b="1" dirty="0">
              <a:solidFill>
                <a:srgbClr val="FF0000"/>
              </a:solidFill>
              <a:latin typeface="Comic Sans MS" pitchFamily="66" charset="0"/>
            </a:endParaRPr>
          </a:p>
        </p:txBody>
      </p:sp>
      <p:sp>
        <p:nvSpPr>
          <p:cNvPr id="3" name="Subtitle 2"/>
          <p:cNvSpPr>
            <a:spLocks noGrp="1"/>
          </p:cNvSpPr>
          <p:nvPr>
            <p:ph type="subTitle" idx="1"/>
          </p:nvPr>
        </p:nvSpPr>
        <p:spPr>
          <a:xfrm>
            <a:off x="827584" y="4149080"/>
            <a:ext cx="7776864" cy="2304256"/>
          </a:xfrm>
        </p:spPr>
        <p:txBody>
          <a:bodyPr>
            <a:normAutofit fontScale="92500"/>
          </a:bodyPr>
          <a:lstStyle/>
          <a:p>
            <a:r>
              <a:rPr lang="en-GB" sz="4000" b="1" u="sng" dirty="0" smtClean="0">
                <a:solidFill>
                  <a:schemeClr val="tx1"/>
                </a:solidFill>
                <a:latin typeface="Comic Sans MS" pitchFamily="66" charset="0"/>
              </a:rPr>
              <a:t>Key Message</a:t>
            </a:r>
          </a:p>
          <a:p>
            <a:endParaRPr lang="en-GB" sz="1700" b="1" u="sng" dirty="0" smtClean="0">
              <a:solidFill>
                <a:schemeClr val="tx1"/>
              </a:solidFill>
              <a:latin typeface="Comic Sans MS" pitchFamily="66" charset="0"/>
            </a:endParaRPr>
          </a:p>
          <a:p>
            <a:r>
              <a:rPr lang="en-GB" sz="4000" dirty="0" smtClean="0">
                <a:solidFill>
                  <a:schemeClr val="tx1"/>
                </a:solidFill>
                <a:latin typeface="Comic Sans MS" pitchFamily="66" charset="0"/>
              </a:rPr>
              <a:t>Rhymes and singing are great ways to promote early language skills.</a:t>
            </a:r>
            <a:endParaRPr lang="en-GB" sz="4000" dirty="0">
              <a:solidFill>
                <a:schemeClr val="tx1"/>
              </a:solidFill>
              <a:latin typeface="Comic Sans MS" pitchFamily="66" charset="0"/>
            </a:endParaRPr>
          </a:p>
        </p:txBody>
      </p:sp>
      <p:pic>
        <p:nvPicPr>
          <p:cNvPr id="4" name="Picture 3" descr="http://www.gavi.org/uploadedImages/Library_and_news/News/Press_Releases/2010/2009_Progress_Report_front_340.jpg"/>
          <p:cNvPicPr/>
          <p:nvPr/>
        </p:nvPicPr>
        <p:blipFill>
          <a:blip r:embed="rId2" cstate="print"/>
          <a:srcRect/>
          <a:stretch>
            <a:fillRect/>
          </a:stretch>
        </p:blipFill>
        <p:spPr bwMode="auto">
          <a:xfrm>
            <a:off x="2843808" y="1772816"/>
            <a:ext cx="2944118" cy="18091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476672"/>
            <a:ext cx="7772400" cy="1470025"/>
          </a:xfrm>
        </p:spPr>
        <p:txBody>
          <a:bodyPr>
            <a:normAutofit/>
          </a:bodyPr>
          <a:lstStyle/>
          <a:p>
            <a:r>
              <a:rPr lang="en-GB" sz="6600" b="1" dirty="0" smtClean="0">
                <a:solidFill>
                  <a:srgbClr val="FF0000"/>
                </a:solidFill>
                <a:latin typeface="Comic Sans MS" pitchFamily="66" charset="0"/>
              </a:rPr>
              <a:t>Listening games</a:t>
            </a:r>
            <a:endParaRPr lang="en-GB" sz="6600" b="1" dirty="0">
              <a:solidFill>
                <a:srgbClr val="FF0000"/>
              </a:solidFill>
              <a:latin typeface="Comic Sans MS" pitchFamily="66" charset="0"/>
            </a:endParaRPr>
          </a:p>
        </p:txBody>
      </p:sp>
      <p:sp>
        <p:nvSpPr>
          <p:cNvPr id="3" name="Subtitle 2"/>
          <p:cNvSpPr>
            <a:spLocks noGrp="1"/>
          </p:cNvSpPr>
          <p:nvPr>
            <p:ph type="subTitle" idx="1"/>
          </p:nvPr>
        </p:nvSpPr>
        <p:spPr>
          <a:xfrm>
            <a:off x="683568" y="3861048"/>
            <a:ext cx="7776864" cy="2304256"/>
          </a:xfrm>
        </p:spPr>
        <p:txBody>
          <a:bodyPr>
            <a:normAutofit fontScale="92500" lnSpcReduction="20000"/>
          </a:bodyPr>
          <a:lstStyle/>
          <a:p>
            <a:r>
              <a:rPr lang="en-GB" sz="4000" b="1" u="sng" dirty="0" smtClean="0">
                <a:solidFill>
                  <a:schemeClr val="tx1"/>
                </a:solidFill>
                <a:latin typeface="Comic Sans MS" pitchFamily="66" charset="0"/>
              </a:rPr>
              <a:t>Key Message</a:t>
            </a:r>
          </a:p>
          <a:p>
            <a:endParaRPr lang="en-GB" sz="1700" b="1" u="sng" dirty="0" smtClean="0">
              <a:solidFill>
                <a:schemeClr val="tx1"/>
              </a:solidFill>
              <a:latin typeface="Comic Sans MS" pitchFamily="66" charset="0"/>
            </a:endParaRPr>
          </a:p>
          <a:p>
            <a:r>
              <a:rPr lang="en-GB" sz="4000" dirty="0" smtClean="0">
                <a:solidFill>
                  <a:schemeClr val="tx1"/>
                </a:solidFill>
                <a:latin typeface="Comic Sans MS" pitchFamily="66" charset="0"/>
              </a:rPr>
              <a:t>Listening is really important to encourage your child’s language development.</a:t>
            </a:r>
            <a:endParaRPr lang="en-GB" sz="4000" dirty="0">
              <a:solidFill>
                <a:schemeClr val="tx1"/>
              </a:solidFill>
              <a:latin typeface="Comic Sans MS" pitchFamily="66" charset="0"/>
            </a:endParaRPr>
          </a:p>
        </p:txBody>
      </p:sp>
      <p:pic>
        <p:nvPicPr>
          <p:cNvPr id="4" name="Picture 3" descr="http://previews.123rf.com/images/pahham/pahham1402/pahham140200030/26783194-Young-boy-playing-a-triangle-instrument-on-white-background--Stock-Photo.jpg"/>
          <p:cNvPicPr/>
          <p:nvPr/>
        </p:nvPicPr>
        <p:blipFill>
          <a:blip r:embed="rId2" cstate="print"/>
          <a:srcRect/>
          <a:stretch>
            <a:fillRect/>
          </a:stretch>
        </p:blipFill>
        <p:spPr bwMode="auto">
          <a:xfrm>
            <a:off x="2483768" y="1988840"/>
            <a:ext cx="2376264" cy="1260570"/>
          </a:xfrm>
          <a:prstGeom prst="rect">
            <a:avLst/>
          </a:prstGeom>
          <a:noFill/>
          <a:ln w="9525">
            <a:noFill/>
            <a:miter lim="800000"/>
            <a:headEnd/>
            <a:tailEnd/>
          </a:ln>
        </p:spPr>
      </p:pic>
      <p:pic>
        <p:nvPicPr>
          <p:cNvPr id="5" name="Picture 4" descr="http://www.pianocentralstudios.com/wp-content/uploads/2015/10/boy-playing-bells-232x300.jpg"/>
          <p:cNvPicPr/>
          <p:nvPr/>
        </p:nvPicPr>
        <p:blipFill>
          <a:blip r:embed="rId3" cstate="print"/>
          <a:srcRect/>
          <a:stretch>
            <a:fillRect/>
          </a:stretch>
        </p:blipFill>
        <p:spPr bwMode="auto">
          <a:xfrm>
            <a:off x="6588224" y="1844824"/>
            <a:ext cx="1537900" cy="228871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476672"/>
            <a:ext cx="8496944" cy="1470025"/>
          </a:xfrm>
        </p:spPr>
        <p:txBody>
          <a:bodyPr>
            <a:normAutofit/>
          </a:bodyPr>
          <a:lstStyle/>
          <a:p>
            <a:r>
              <a:rPr lang="en-GB" sz="5400" b="1" dirty="0" smtClean="0">
                <a:solidFill>
                  <a:srgbClr val="FF0000"/>
                </a:solidFill>
                <a:latin typeface="Comic Sans MS" pitchFamily="66" charset="0"/>
              </a:rPr>
              <a:t>Singing and taking turns</a:t>
            </a:r>
            <a:endParaRPr lang="en-GB" sz="5400" b="1" dirty="0">
              <a:solidFill>
                <a:srgbClr val="FF0000"/>
              </a:solidFill>
              <a:latin typeface="Comic Sans MS" pitchFamily="66" charset="0"/>
            </a:endParaRPr>
          </a:p>
        </p:txBody>
      </p:sp>
      <p:sp>
        <p:nvSpPr>
          <p:cNvPr id="3" name="Subtitle 2"/>
          <p:cNvSpPr>
            <a:spLocks noGrp="1"/>
          </p:cNvSpPr>
          <p:nvPr>
            <p:ph type="subTitle" idx="1"/>
          </p:nvPr>
        </p:nvSpPr>
        <p:spPr>
          <a:xfrm>
            <a:off x="755576" y="1988840"/>
            <a:ext cx="7776864" cy="3096344"/>
          </a:xfrm>
        </p:spPr>
        <p:txBody>
          <a:bodyPr>
            <a:normAutofit fontScale="77500" lnSpcReduction="20000"/>
          </a:bodyPr>
          <a:lstStyle/>
          <a:p>
            <a:r>
              <a:rPr lang="en-GB" sz="4000" b="1" u="sng" dirty="0" smtClean="0">
                <a:solidFill>
                  <a:schemeClr val="tx1"/>
                </a:solidFill>
                <a:latin typeface="Comic Sans MS" pitchFamily="66" charset="0"/>
              </a:rPr>
              <a:t>Key Message</a:t>
            </a:r>
          </a:p>
          <a:p>
            <a:endParaRPr lang="en-GB" sz="1700" b="1" u="sng" dirty="0" smtClean="0">
              <a:solidFill>
                <a:schemeClr val="tx1"/>
              </a:solidFill>
              <a:latin typeface="Comic Sans MS" pitchFamily="66" charset="0"/>
            </a:endParaRPr>
          </a:p>
          <a:p>
            <a:r>
              <a:rPr lang="en-GB" sz="4000" dirty="0" smtClean="0">
                <a:solidFill>
                  <a:schemeClr val="tx1"/>
                </a:solidFill>
                <a:latin typeface="Comic Sans MS" pitchFamily="66" charset="0"/>
              </a:rPr>
              <a:t>Singing helps children learn language because it is repetitive and rhymes help children predict the words that will follow. They also help children get interested in words, rhythm and rhyme.</a:t>
            </a:r>
            <a:endParaRPr lang="en-GB" sz="4000" dirty="0">
              <a:solidFill>
                <a:schemeClr val="tx1"/>
              </a:solidFill>
              <a:latin typeface="Comic Sans MS" pitchFamily="66" charset="0"/>
            </a:endParaRPr>
          </a:p>
        </p:txBody>
      </p:sp>
      <p:pic>
        <p:nvPicPr>
          <p:cNvPr id="4098" name="Picture 2" descr="http://www.kiddyhouse.com/Songs/songclips/humpty.gif"/>
          <p:cNvPicPr>
            <a:picLocks noChangeAspect="1" noChangeArrowheads="1"/>
          </p:cNvPicPr>
          <p:nvPr/>
        </p:nvPicPr>
        <p:blipFill>
          <a:blip r:embed="rId2" cstate="print"/>
          <a:srcRect/>
          <a:stretch>
            <a:fillRect/>
          </a:stretch>
        </p:blipFill>
        <p:spPr bwMode="auto">
          <a:xfrm>
            <a:off x="2483768" y="4869160"/>
            <a:ext cx="1343866" cy="1847816"/>
          </a:xfrm>
          <a:prstGeom prst="rect">
            <a:avLst/>
          </a:prstGeom>
          <a:noFill/>
        </p:spPr>
      </p:pic>
      <p:sp>
        <p:nvSpPr>
          <p:cNvPr id="4100" name="AutoShape 4" descr="Image result for incy wincy spider images"/>
          <p:cNvSpPr>
            <a:spLocks noChangeAspect="1" noChangeArrowheads="1"/>
          </p:cNvSpPr>
          <p:nvPr/>
        </p:nvSpPr>
        <p:spPr bwMode="auto">
          <a:xfrm>
            <a:off x="155575" y="-1646238"/>
            <a:ext cx="4572000" cy="34290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4102" name="Picture 6" descr="http://www.tpeedhispants.com/wp-content/uploads/2014/10/spider.jpg"/>
          <p:cNvPicPr>
            <a:picLocks noChangeAspect="1" noChangeArrowheads="1"/>
          </p:cNvPicPr>
          <p:nvPr/>
        </p:nvPicPr>
        <p:blipFill>
          <a:blip r:embed="rId3" cstate="print"/>
          <a:srcRect/>
          <a:stretch>
            <a:fillRect/>
          </a:stretch>
        </p:blipFill>
        <p:spPr bwMode="auto">
          <a:xfrm>
            <a:off x="4716016" y="4941168"/>
            <a:ext cx="2051720" cy="153879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476672"/>
            <a:ext cx="7772400" cy="1470025"/>
          </a:xfrm>
        </p:spPr>
        <p:txBody>
          <a:bodyPr>
            <a:normAutofit/>
          </a:bodyPr>
          <a:lstStyle/>
          <a:p>
            <a:r>
              <a:rPr lang="en-GB" sz="6600" b="1" dirty="0" smtClean="0">
                <a:solidFill>
                  <a:srgbClr val="FF0000"/>
                </a:solidFill>
                <a:latin typeface="Comic Sans MS" pitchFamily="66" charset="0"/>
              </a:rPr>
              <a:t>Learning words</a:t>
            </a:r>
            <a:endParaRPr lang="en-GB" sz="6600" b="1" dirty="0">
              <a:solidFill>
                <a:srgbClr val="FF0000"/>
              </a:solidFill>
              <a:latin typeface="Comic Sans MS" pitchFamily="66" charset="0"/>
            </a:endParaRPr>
          </a:p>
        </p:txBody>
      </p:sp>
      <p:sp>
        <p:nvSpPr>
          <p:cNvPr id="3" name="Subtitle 2"/>
          <p:cNvSpPr>
            <a:spLocks noGrp="1"/>
          </p:cNvSpPr>
          <p:nvPr>
            <p:ph type="subTitle" idx="1"/>
          </p:nvPr>
        </p:nvSpPr>
        <p:spPr>
          <a:xfrm>
            <a:off x="755576" y="2420888"/>
            <a:ext cx="7776864" cy="2520280"/>
          </a:xfrm>
        </p:spPr>
        <p:txBody>
          <a:bodyPr>
            <a:normAutofit fontScale="85000" lnSpcReduction="20000"/>
          </a:bodyPr>
          <a:lstStyle/>
          <a:p>
            <a:r>
              <a:rPr lang="en-GB" sz="4000" b="1" u="sng" dirty="0" smtClean="0">
                <a:solidFill>
                  <a:schemeClr val="tx1"/>
                </a:solidFill>
                <a:latin typeface="Comic Sans MS" pitchFamily="66" charset="0"/>
              </a:rPr>
              <a:t>Key Message</a:t>
            </a:r>
          </a:p>
          <a:p>
            <a:endParaRPr lang="en-GB" sz="1700" b="1" u="sng" dirty="0" smtClean="0">
              <a:solidFill>
                <a:schemeClr val="tx1"/>
              </a:solidFill>
              <a:latin typeface="Comic Sans MS" pitchFamily="66" charset="0"/>
            </a:endParaRPr>
          </a:p>
          <a:p>
            <a:r>
              <a:rPr lang="en-GB" sz="4000" dirty="0" smtClean="0">
                <a:solidFill>
                  <a:schemeClr val="tx1"/>
                </a:solidFill>
                <a:latin typeface="Comic Sans MS" pitchFamily="66" charset="0"/>
              </a:rPr>
              <a:t>Learning vocabulary or words if the key to children’s learning. Learning to talk will encourage good reading later on.</a:t>
            </a:r>
            <a:endParaRPr lang="en-GB" sz="4000" dirty="0">
              <a:solidFill>
                <a:schemeClr val="tx1"/>
              </a:solidFill>
              <a:latin typeface="Comic Sans MS"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60648"/>
            <a:ext cx="7772400" cy="1470025"/>
          </a:xfrm>
        </p:spPr>
        <p:txBody>
          <a:bodyPr>
            <a:normAutofit/>
          </a:bodyPr>
          <a:lstStyle/>
          <a:p>
            <a:r>
              <a:rPr lang="en-GB" sz="6600" b="1" dirty="0" smtClean="0">
                <a:solidFill>
                  <a:srgbClr val="FF0000"/>
                </a:solidFill>
                <a:latin typeface="Comic Sans MS" pitchFamily="66" charset="0"/>
              </a:rPr>
              <a:t>Stories</a:t>
            </a:r>
            <a:endParaRPr lang="en-GB" sz="6600" b="1" dirty="0">
              <a:solidFill>
                <a:srgbClr val="FF0000"/>
              </a:solidFill>
              <a:latin typeface="Comic Sans MS" pitchFamily="66" charset="0"/>
            </a:endParaRPr>
          </a:p>
        </p:txBody>
      </p:sp>
      <p:sp>
        <p:nvSpPr>
          <p:cNvPr id="3" name="Subtitle 2"/>
          <p:cNvSpPr>
            <a:spLocks noGrp="1"/>
          </p:cNvSpPr>
          <p:nvPr>
            <p:ph type="subTitle" idx="1"/>
          </p:nvPr>
        </p:nvSpPr>
        <p:spPr>
          <a:xfrm>
            <a:off x="611560" y="1700808"/>
            <a:ext cx="7776864" cy="3096344"/>
          </a:xfrm>
        </p:spPr>
        <p:txBody>
          <a:bodyPr>
            <a:normAutofit fontScale="70000" lnSpcReduction="20000"/>
          </a:bodyPr>
          <a:lstStyle/>
          <a:p>
            <a:r>
              <a:rPr lang="en-GB" sz="4000" b="1" u="sng" dirty="0" smtClean="0">
                <a:solidFill>
                  <a:schemeClr val="tx1"/>
                </a:solidFill>
                <a:latin typeface="Comic Sans MS" pitchFamily="66" charset="0"/>
              </a:rPr>
              <a:t>Key Message</a:t>
            </a:r>
          </a:p>
          <a:p>
            <a:endParaRPr lang="en-GB" sz="1700" b="1" u="sng" dirty="0" smtClean="0">
              <a:solidFill>
                <a:schemeClr val="tx1"/>
              </a:solidFill>
              <a:latin typeface="Comic Sans MS" pitchFamily="66" charset="0"/>
            </a:endParaRPr>
          </a:p>
          <a:p>
            <a:r>
              <a:rPr lang="en-GB" sz="4000" dirty="0" err="1" smtClean="0">
                <a:solidFill>
                  <a:schemeClr val="tx1"/>
                </a:solidFill>
                <a:latin typeface="Comic Sans MS" pitchFamily="66" charset="0"/>
              </a:rPr>
              <a:t>Storeis</a:t>
            </a:r>
            <a:r>
              <a:rPr lang="en-GB" sz="4000" dirty="0" smtClean="0">
                <a:solidFill>
                  <a:schemeClr val="tx1"/>
                </a:solidFill>
                <a:latin typeface="Comic Sans MS" pitchFamily="66" charset="0"/>
              </a:rPr>
              <a:t> are great for teaching children new words and learning to put words into sentence. Stories do not have to be with books.  Making up stories is fun! If your children can learn to do this verbally they will be better at writing stories at school.</a:t>
            </a:r>
          </a:p>
          <a:p>
            <a:endParaRPr lang="en-GB" sz="4000" dirty="0">
              <a:solidFill>
                <a:schemeClr val="tx1"/>
              </a:solidFill>
              <a:latin typeface="Comic Sans MS" pitchFamily="66" charset="0"/>
            </a:endParaRPr>
          </a:p>
          <a:p>
            <a:endParaRPr lang="en-GB" sz="4000" dirty="0" smtClean="0">
              <a:solidFill>
                <a:schemeClr val="tx1"/>
              </a:solidFill>
              <a:latin typeface="Comic Sans MS" pitchFamily="66" charset="0"/>
            </a:endParaRPr>
          </a:p>
          <a:p>
            <a:endParaRPr lang="en-GB" sz="4000" dirty="0">
              <a:solidFill>
                <a:schemeClr val="tx1"/>
              </a:solidFill>
              <a:latin typeface="Comic Sans MS" pitchFamily="66" charset="0"/>
            </a:endParaRPr>
          </a:p>
        </p:txBody>
      </p:sp>
      <p:sp>
        <p:nvSpPr>
          <p:cNvPr id="2050" name="AutoShape 2" descr="Image result for images children talking to adult"/>
          <p:cNvSpPr>
            <a:spLocks noChangeAspect="1" noChangeArrowheads="1"/>
          </p:cNvSpPr>
          <p:nvPr/>
        </p:nvSpPr>
        <p:spPr bwMode="auto">
          <a:xfrm>
            <a:off x="155575" y="-906463"/>
            <a:ext cx="2857500" cy="1895476"/>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5" name="Picture 4" descr="http://www.copmi.net.au/images/Parents-Families/Parents/reading-book-with-child.jpg"/>
          <p:cNvPicPr/>
          <p:nvPr/>
        </p:nvPicPr>
        <p:blipFill>
          <a:blip r:embed="rId2" cstate="print"/>
          <a:srcRect/>
          <a:stretch>
            <a:fillRect/>
          </a:stretch>
        </p:blipFill>
        <p:spPr bwMode="auto">
          <a:xfrm>
            <a:off x="3059832" y="4581128"/>
            <a:ext cx="2849245" cy="1892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171</Words>
  <Application>Microsoft Office PowerPoint</Application>
  <PresentationFormat>On-screen Show (4:3)</PresentationFormat>
  <Paragraphs>27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Introduction</vt:lpstr>
      <vt:lpstr>  Hello  </vt:lpstr>
      <vt:lpstr>Listening games</vt:lpstr>
      <vt:lpstr>Singing and taking turns</vt:lpstr>
      <vt:lpstr>Learning words</vt:lpstr>
      <vt:lpstr>Stories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Hello</dc:title>
  <dc:creator>default</dc:creator>
  <cp:lastModifiedBy>default</cp:lastModifiedBy>
  <cp:revision>3</cp:revision>
  <dcterms:created xsi:type="dcterms:W3CDTF">2016-09-06T20:27:34Z</dcterms:created>
  <dcterms:modified xsi:type="dcterms:W3CDTF">2016-09-18T11:31:36Z</dcterms:modified>
</cp:coreProperties>
</file>